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15" r:id="rId5"/>
    <p:sldId id="260" r:id="rId6"/>
    <p:sldId id="261" r:id="rId7"/>
    <p:sldId id="262" r:id="rId8"/>
    <p:sldId id="263" r:id="rId9"/>
    <p:sldId id="357" r:id="rId10"/>
    <p:sldId id="265" r:id="rId11"/>
    <p:sldId id="266" r:id="rId12"/>
    <p:sldId id="267" r:id="rId13"/>
    <p:sldId id="268" r:id="rId14"/>
    <p:sldId id="269" r:id="rId15"/>
    <p:sldId id="258" r:id="rId16"/>
    <p:sldId id="259" r:id="rId17"/>
    <p:sldId id="270" r:id="rId18"/>
    <p:sldId id="271" r:id="rId1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166"/>
    <a:srgbClr val="5C2971"/>
    <a:srgbClr val="792872"/>
    <a:srgbClr val="610037"/>
    <a:srgbClr val="AC082F"/>
    <a:srgbClr val="D33D25"/>
    <a:srgbClr val="DD5D26"/>
    <a:srgbClr val="9F4225"/>
    <a:srgbClr val="5D3B1D"/>
    <a:srgbClr val="534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89B95-3275-4F91-AF1C-DC07FB90A651}" v="366" dt="2025-09-11T08:14:51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5856" autoAdjust="0"/>
  </p:normalViewPr>
  <p:slideViewPr>
    <p:cSldViewPr snapToGrid="0" snapToObjects="1">
      <p:cViewPr varScale="1">
        <p:scale>
          <a:sx n="121" d="100"/>
          <a:sy n="121" d="100"/>
        </p:scale>
        <p:origin x="16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71E7B-DCE5-D74B-AAF9-F76DD75FCC91}" type="datetimeFigureOut">
              <a:rPr lang="fr-FR" smtClean="0"/>
              <a:pPr/>
              <a:t>13/10/2025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649F4-0D1D-1B49-A7CC-5D999B239D9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883769" y="1"/>
            <a:ext cx="1260231" cy="10648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bulles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 r="2954" b="9385"/>
          <a:stretch/>
        </p:blipFill>
        <p:spPr>
          <a:xfrm rot="5400000">
            <a:off x="-2226408" y="2218936"/>
            <a:ext cx="6858000" cy="240518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168768" y="2130425"/>
            <a:ext cx="6518032" cy="1470025"/>
          </a:xfrm>
          <a:ln>
            <a:noFill/>
          </a:ln>
          <a:effectLst/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effectLst/>
                <a:latin typeface="Arial Rounded MT Bold" pitchFamily="34" charset="0"/>
                <a:cs typeface="Arial Rounded MT Bold" pitchFamily="34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19070" y="3886200"/>
            <a:ext cx="5567946" cy="1752600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711568" cy="365125"/>
          </a:xfrm>
          <a:ln>
            <a:noFill/>
          </a:ln>
          <a:effectLst/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FNAC DemiBold"/>
                <a:cs typeface="FNAC DemiBold"/>
              </a:defRPr>
            </a:lvl1pPr>
          </a:lstStyle>
          <a:p>
            <a:fld id="{45428B8E-144C-084C-87B7-5A8A22FA9753}" type="datetimeFigureOut">
              <a:rPr lang="fr-FR" smtClean="0"/>
              <a:pPr/>
              <a:t>13/10/2025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19070" y="6356350"/>
            <a:ext cx="5428101" cy="365125"/>
          </a:xfrm>
          <a:ln>
            <a:noFill/>
          </a:ln>
          <a:effectLst/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FNAC DemiBold"/>
                <a:cs typeface="FNAC DemiBold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  <a:effectLst/>
        </p:spPr>
        <p:txBody>
          <a:bodyPr/>
          <a:lstStyle>
            <a:lvl1pPr>
              <a:defRPr>
                <a:solidFill>
                  <a:srgbClr val="7F7F7F"/>
                </a:solidFill>
                <a:latin typeface="FNAC DemiBold"/>
                <a:cs typeface="FNAC DemiBold"/>
              </a:defRPr>
            </a:lvl1pPr>
          </a:lstStyle>
          <a:p>
            <a:fld id="{C249353E-7E20-0B41-A0FD-6919018D2432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 descr="Logo-m2i-Pantone2011+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04" y="158953"/>
            <a:ext cx="1034561" cy="8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8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8B8E-144C-084C-87B7-5A8A22FA9753}" type="datetimeFigureOut">
              <a:rPr lang="fr-FR" smtClean="0"/>
              <a:pPr/>
              <a:t>13/10/2025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9353E-7E20-0B41-A0FD-6919018D2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29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8B8E-144C-084C-87B7-5A8A22FA9753}" type="datetimeFigureOut">
              <a:rPr lang="fr-FR" smtClean="0"/>
              <a:pPr/>
              <a:t>13/10/2025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9353E-7E20-0B41-A0FD-6919018D2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247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A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 hasCustomPrompt="1"/>
          </p:nvPr>
        </p:nvSpPr>
        <p:spPr>
          <a:xfrm>
            <a:off x="311700" y="0"/>
            <a:ext cx="8520600" cy="9505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Agenda</a:t>
            </a:r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592979"/>
            <a:ext cx="8520600" cy="5134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832298" y="6485324"/>
            <a:ext cx="311411" cy="257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algn="r"/>
            <a:fld id="{00000000-1234-1234-1234-123412341234}" type="slidenum">
              <a:rPr lang="fr-FR" smtClean="0"/>
              <a:pPr algn="r"/>
              <a:t>‹N°›</a:t>
            </a:fld>
            <a:endParaRPr lang="fr-FR"/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0D296A4F-FF01-A06E-7AAA-3D203B6399A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1700" y="950568"/>
            <a:ext cx="8520599" cy="642413"/>
          </a:xfrm>
        </p:spPr>
        <p:txBody>
          <a:bodyPr t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01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ond-courrie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6"/>
          <a:stretch/>
        </p:blipFill>
        <p:spPr>
          <a:xfrm>
            <a:off x="5440829" y="0"/>
            <a:ext cx="3703171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3411" y="274638"/>
            <a:ext cx="7563389" cy="1053977"/>
          </a:xfrm>
          <a:effectLst/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525963"/>
          </a:xfrm>
        </p:spPr>
        <p:txBody>
          <a:bodyPr>
            <a:normAutofit/>
          </a:bodyPr>
          <a:lstStyle>
            <a:lvl1pPr>
              <a:buClr>
                <a:srgbClr val="FF0000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buClr>
                <a:srgbClr val="FF0000"/>
              </a:buClr>
              <a:buSzPct val="80000"/>
              <a:buFont typeface="Courier New"/>
              <a:buChar char="o"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rgbClr val="FF0000"/>
              </a:buClr>
              <a:buSzPct val="100000"/>
              <a:buFont typeface="Lucida Grande"/>
              <a:buChar char="~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8B8E-144C-084C-87B7-5A8A22FA9753}" type="datetimeFigureOut">
              <a:rPr lang="fr-FR" smtClean="0"/>
              <a:pPr/>
              <a:t>13/10/2025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C249353E-7E20-0B41-A0FD-6919018D2432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 descr="Logo-m2i-Pantone2011+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8" y="274638"/>
            <a:ext cx="700793" cy="583169"/>
          </a:xfrm>
          <a:prstGeom prst="rect">
            <a:avLst/>
          </a:prstGeom>
        </p:spPr>
      </p:pic>
      <p:pic>
        <p:nvPicPr>
          <p:cNvPr id="9" name="Image 8" descr="separateur-roug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687"/>
            <a:ext cx="7175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4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bulles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 r="2954" b="9385"/>
          <a:stretch/>
        </p:blipFill>
        <p:spPr>
          <a:xfrm rot="5400000">
            <a:off x="-2226408" y="2226407"/>
            <a:ext cx="6858000" cy="2405185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17615" y="2906713"/>
            <a:ext cx="6277097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17615" y="4406900"/>
            <a:ext cx="6277097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>
                    <a:lumMod val="50000"/>
                  </a:schemeClr>
                </a:solidFill>
                <a:latin typeface="Arial Rounded MT Bold" pitchFamily="34" charset="0"/>
                <a:cs typeface="Arial Rounded MT Bold" pitchFamily="34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5428B8E-144C-084C-87B7-5A8A22FA9753}" type="datetimeFigureOut">
              <a:rPr lang="fr-FR" smtClean="0"/>
              <a:pPr/>
              <a:t>13/10/2025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Narrow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249353E-7E20-0B41-A0FD-6919018D2432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 descr="Logo-m2i-Pantone2011+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04" y="158953"/>
            <a:ext cx="1034561" cy="8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ond-courrie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6"/>
          <a:stretch/>
        </p:blipFill>
        <p:spPr>
          <a:xfrm>
            <a:off x="5440829" y="0"/>
            <a:ext cx="3703171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5973" y="274638"/>
            <a:ext cx="7530827" cy="1053977"/>
          </a:xfrm>
          <a:effectLst/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8B8E-144C-084C-87B7-5A8A22FA9753}" type="datetimeFigureOut">
              <a:rPr lang="fr-FR" smtClean="0"/>
              <a:pPr/>
              <a:t>13/10/2025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C249353E-7E20-0B41-A0FD-6919018D2432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-m2i-Pantone2011+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8" y="274638"/>
            <a:ext cx="700793" cy="583169"/>
          </a:xfrm>
          <a:prstGeom prst="rect">
            <a:avLst/>
          </a:prstGeom>
        </p:spPr>
      </p:pic>
      <p:pic>
        <p:nvPicPr>
          <p:cNvPr id="11" name="Image 10" descr="separateur-roug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687"/>
            <a:ext cx="7175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6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-courrie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6"/>
          <a:stretch/>
        </p:blipFill>
        <p:spPr>
          <a:xfrm>
            <a:off x="5440829" y="0"/>
            <a:ext cx="3703171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4115" y="274638"/>
            <a:ext cx="7522686" cy="1053977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8B8E-144C-084C-87B7-5A8A22FA9753}" type="datetimeFigureOut">
              <a:rPr lang="fr-FR" smtClean="0"/>
              <a:pPr/>
              <a:t>13/10/2025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9353E-7E20-0B41-A0FD-6919018D2432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 descr="Logo-m2i-Pantone2011+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8" y="274638"/>
            <a:ext cx="700793" cy="583169"/>
          </a:xfrm>
          <a:prstGeom prst="rect">
            <a:avLst/>
          </a:prstGeom>
        </p:spPr>
      </p:pic>
      <p:pic>
        <p:nvPicPr>
          <p:cNvPr id="13" name="Image 12" descr="separateur-roug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687"/>
            <a:ext cx="7175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fond-courrie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6"/>
          <a:stretch/>
        </p:blipFill>
        <p:spPr>
          <a:xfrm>
            <a:off x="5440829" y="0"/>
            <a:ext cx="3703171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4115" y="274638"/>
            <a:ext cx="7522686" cy="1053977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8B8E-144C-084C-87B7-5A8A22FA9753}" type="datetimeFigureOut">
              <a:rPr lang="fr-FR" smtClean="0"/>
              <a:pPr/>
              <a:t>13/10/2025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C249353E-7E20-0B41-A0FD-6919018D2432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 descr="Logo-m2i-Pantone2011+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8" y="274638"/>
            <a:ext cx="700793" cy="583169"/>
          </a:xfrm>
          <a:prstGeom prst="rect">
            <a:avLst/>
          </a:prstGeom>
        </p:spPr>
      </p:pic>
      <p:pic>
        <p:nvPicPr>
          <p:cNvPr id="9" name="Image 8" descr="separateur-roug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687"/>
            <a:ext cx="7175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2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fond-courrie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6"/>
          <a:stretch/>
        </p:blipFill>
        <p:spPr>
          <a:xfrm>
            <a:off x="5440829" y="0"/>
            <a:ext cx="3703171" cy="6858000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8B8E-144C-084C-87B7-5A8A22FA9753}" type="datetimeFigureOut">
              <a:rPr lang="fr-FR" smtClean="0"/>
              <a:pPr/>
              <a:t>13/10/2025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216959" y="6356349"/>
            <a:ext cx="44156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C249353E-7E20-0B41-A0FD-6919018D2432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 descr="Logo-m2i-Pantone2011+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8" y="274638"/>
            <a:ext cx="700793" cy="583169"/>
          </a:xfrm>
          <a:prstGeom prst="rect">
            <a:avLst/>
          </a:prstGeom>
        </p:spPr>
      </p:pic>
      <p:pic>
        <p:nvPicPr>
          <p:cNvPr id="9" name="Image 8" descr="separateur-roug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3377"/>
            <a:ext cx="7175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1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fond-courrie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6"/>
          <a:stretch/>
        </p:blipFill>
        <p:spPr>
          <a:xfrm>
            <a:off x="5440829" y="0"/>
            <a:ext cx="3703171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8B8E-144C-084C-87B7-5A8A22FA9753}" type="datetimeFigureOut">
              <a:rPr lang="fr-FR" smtClean="0"/>
              <a:pPr/>
              <a:t>13/10/2025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C249353E-7E20-0B41-A0FD-6919018D243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514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ond-courrie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6"/>
          <a:stretch/>
        </p:blipFill>
        <p:spPr>
          <a:xfrm>
            <a:off x="5440829" y="0"/>
            <a:ext cx="3703171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8B8E-144C-084C-87B7-5A8A22FA9753}" type="datetimeFigureOut">
              <a:rPr lang="fr-FR" smtClean="0"/>
              <a:pPr/>
              <a:t>13/10/2025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C249353E-7E20-0B41-A0FD-6919018D2432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-m2i-Pantone2011+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8" y="274638"/>
            <a:ext cx="700793" cy="5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0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309077" y="274638"/>
            <a:ext cx="7377724" cy="1053977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2" y="1600200"/>
            <a:ext cx="8229598" cy="45259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5428B8E-144C-084C-87B7-5A8A22FA9753}" type="datetimeFigureOut">
              <a:rPr lang="fr-FR" smtClean="0"/>
              <a:pPr/>
              <a:t>13/10/2025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884097" y="6356350"/>
            <a:ext cx="5063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29289" y="6356349"/>
            <a:ext cx="441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249353E-7E20-0B41-A0FD-6919018D243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035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50000"/>
              <a:lumOff val="50000"/>
            </a:schemeClr>
          </a:solidFill>
          <a:latin typeface="Arial Rounded MT Bold" pitchFamily="34" charset="0"/>
          <a:ea typeface="+mj-ea"/>
          <a:cs typeface="Arial Rounded MT Bold" pitchFamily="34" charset="0"/>
        </a:defRPr>
      </a:lvl1pPr>
    </p:titleStyle>
    <p:bodyStyle>
      <a:lvl1pPr marL="342900" indent="-252413" algn="l" defTabSz="457200" rtl="0" eaLnBrk="1" latinLnBrk="0" hangingPunct="1">
        <a:spcBef>
          <a:spcPct val="20000"/>
        </a:spcBef>
        <a:spcAft>
          <a:spcPts val="800"/>
        </a:spcAft>
        <a:buClr>
          <a:srgbClr val="FF0000"/>
        </a:buClr>
        <a:buSzPct val="90000"/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0000"/>
        </a:buClr>
        <a:buSzPct val="80000"/>
        <a:buFont typeface="Courier New"/>
        <a:buChar char="o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FF0000"/>
        </a:buClr>
        <a:buSzPct val="90000"/>
        <a:buFont typeface="Lucida Grande"/>
        <a:buChar char="~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F0000"/>
        </a:buClr>
        <a:buFont typeface="Wingdings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F0000"/>
        </a:buClr>
        <a:buFont typeface="Lucida Grande"/>
        <a:buChar char="·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2F52D98-2CCE-450A-83C5-9DA2CE1667E9}"/>
              </a:ext>
            </a:extLst>
          </p:cNvPr>
          <p:cNvSpPr txBox="1">
            <a:spLocks/>
          </p:cNvSpPr>
          <p:nvPr/>
        </p:nvSpPr>
        <p:spPr>
          <a:xfrm>
            <a:off x="1339155" y="116391"/>
            <a:ext cx="7232265" cy="1380558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itchFamily="34" charset="0"/>
                <a:ea typeface="+mj-ea"/>
                <a:cs typeface="Arial Rounded MT Bold" pitchFamily="34" charset="0"/>
              </a:defRPr>
            </a:lvl1pPr>
          </a:lstStyle>
          <a:p>
            <a:r>
              <a:rPr lang="fr-FR" sz="2800" dirty="0"/>
              <a:t>Présentation du métier …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0F02EA4-AE81-B485-0CE9-B3699182DF57}"/>
              </a:ext>
            </a:extLst>
          </p:cNvPr>
          <p:cNvSpPr txBox="1">
            <a:spLocks/>
          </p:cNvSpPr>
          <p:nvPr/>
        </p:nvSpPr>
        <p:spPr>
          <a:xfrm>
            <a:off x="696039" y="2689008"/>
            <a:ext cx="8056721" cy="147998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itchFamily="34" charset="0"/>
                <a:ea typeface="+mj-ea"/>
                <a:cs typeface="Arial Rounded MT Bold" pitchFamily="34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Pourquoi devenir Concepteur(</a:t>
            </a:r>
            <a:r>
              <a:rPr lang="fr-FR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trice</a:t>
            </a:r>
            <a:r>
              <a:rPr lang="fr-FR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Développeur(se) en science de la donnée</a:t>
            </a:r>
          </a:p>
          <a:p>
            <a:pPr algn="ctr"/>
            <a:endParaRPr lang="fr-FR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908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dirty="0" err="1"/>
              <a:t>Projet</a:t>
            </a:r>
            <a:r>
              <a:rPr dirty="0"/>
              <a:t> fil rouge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311701" y="1407767"/>
            <a:ext cx="8520599" cy="642413"/>
          </a:xfrm>
        </p:spPr>
        <p:txBody>
          <a:bodyPr>
            <a:normAutofit/>
          </a:bodyPr>
          <a:lstStyle/>
          <a:p>
            <a:r>
              <a:rPr dirty="0" err="1"/>
              <a:t>Apprentissage</a:t>
            </a:r>
            <a:r>
              <a:rPr dirty="0"/>
              <a:t> par </a:t>
            </a:r>
            <a:r>
              <a:rPr dirty="0" err="1"/>
              <a:t>l'application</a:t>
            </a:r>
            <a:r>
              <a:rPr dirty="0"/>
              <a:t> continue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 sz="1300"/>
          </a:p>
        </p:txBody>
      </p:sp>
      <p:sp>
        <p:nvSpPr>
          <p:cNvPr id="7" name="Rectangle 6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2365921"/>
            <a:ext cx="8686800" cy="189696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2365921"/>
            <a:ext cx="2692300" cy="189696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422350" y="236592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422350" y="2365921"/>
            <a:ext cx="3048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tmpl8lbn8c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50" y="236592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2823121"/>
            <a:ext cx="2692300" cy="14003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>
                <a:solidFill>
                  <a:srgbClr val="616161"/>
                </a:solidFill>
                <a:latin typeface="Proxima Nova"/>
              </a:rPr>
              <a:t>Intégration sur l'ensemble du parcours</a:t>
            </a:r>
          </a:p>
          <a:p>
            <a:pPr algn="ctr">
              <a:spcAft>
                <a:spcPts val="1200"/>
              </a:spcAft>
            </a:pPr>
            <a:r>
              <a:rPr sz="1300">
                <a:solidFill>
                  <a:srgbClr val="616161"/>
                </a:solidFill>
                <a:latin typeface="Proxima Nova"/>
              </a:rPr>
              <a:t>Le projet fil rouge accompagne chaque étudiant à travers une expérience pratique intensive, assurant qu'ils appliquent régulièrement ce qu'ils apprennent.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25701" y="2365921"/>
            <a:ext cx="2692449" cy="189696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4419451" y="236592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419451" y="2365921"/>
            <a:ext cx="3048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tmpt6td8g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451" y="236592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01" y="2823121"/>
            <a:ext cx="2692449" cy="14003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>
                <a:solidFill>
                  <a:srgbClr val="616161"/>
                </a:solidFill>
                <a:latin typeface="Proxima Nova"/>
              </a:rPr>
              <a:t>Pratique hebdomadaire des concepts</a:t>
            </a:r>
          </a:p>
          <a:p>
            <a:pPr algn="ctr">
              <a:spcAft>
                <a:spcPts val="1200"/>
              </a:spcAft>
            </a:pPr>
            <a:r>
              <a:rPr sz="1300">
                <a:solidFill>
                  <a:srgbClr val="616161"/>
                </a:solidFill>
                <a:latin typeface="Proxima Nova"/>
              </a:rPr>
              <a:t>Chaque semaine est l'occasion pour les étudiants d'approfondir et d'appliquer des notions théoriques, rendant l'apprentissage vivant et pertinent.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22950" y="2365921"/>
            <a:ext cx="2692300" cy="189696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7416700" y="236592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416700" y="2365921"/>
            <a:ext cx="3048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tmp197su1z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700" y="2365920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22950" y="2823121"/>
            <a:ext cx="2692300" cy="12003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dirty="0" err="1">
                <a:solidFill>
                  <a:srgbClr val="616161"/>
                </a:solidFill>
                <a:latin typeface="Proxima Nova"/>
              </a:rPr>
              <a:t>Présentation</a:t>
            </a:r>
            <a:r>
              <a:rPr sz="1300" b="1" dirty="0">
                <a:solidFill>
                  <a:srgbClr val="616161"/>
                </a:solidFill>
                <a:latin typeface="Proxima Nova"/>
              </a:rPr>
              <a:t> finale</a:t>
            </a:r>
          </a:p>
          <a:p>
            <a:pPr algn="ctr">
              <a:spcAft>
                <a:spcPts val="1200"/>
              </a:spcAft>
            </a:pPr>
            <a:r>
              <a:rPr sz="1300" dirty="0">
                <a:solidFill>
                  <a:srgbClr val="616161"/>
                </a:solidFill>
                <a:latin typeface="Proxima Nova"/>
              </a:rPr>
              <a:t>Le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parcours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culminera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avec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une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présentation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de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leur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projet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aux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enseignants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et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à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un jury,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mettant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en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valeur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leur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travail et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leur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réflexion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critique.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694E97-06DF-3FAC-696A-68ECBBC1F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01" y="4547"/>
            <a:ext cx="1281706" cy="11651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err="1"/>
              <a:t>Pré‑requis</a:t>
            </a:r>
            <a:r>
              <a:rPr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d’études</a:t>
            </a:r>
            <a:endParaRPr dirty="0"/>
          </a:p>
          <a:p>
            <a:pPr lvl="1">
              <a:defRPr sz="1800"/>
            </a:pPr>
            <a:r>
              <a:rPr dirty="0"/>
              <a:t>Bac+2 (</a:t>
            </a:r>
            <a:r>
              <a:rPr dirty="0" err="1"/>
              <a:t>niveau</a:t>
            </a:r>
            <a:r>
              <a:rPr dirty="0"/>
              <a:t> 5) </a:t>
            </a:r>
            <a:r>
              <a:rPr dirty="0" err="1"/>
              <a:t>scientifique</a:t>
            </a:r>
            <a:r>
              <a:rPr dirty="0"/>
              <a:t> et/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économique</a:t>
            </a:r>
            <a:r>
              <a:rPr dirty="0"/>
              <a:t> (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équivalent</a:t>
            </a:r>
            <a:r>
              <a:rPr dirty="0"/>
              <a:t>)</a:t>
            </a:r>
          </a:p>
          <a:p>
            <a:pPr>
              <a:defRPr sz="2000"/>
            </a:pPr>
            <a:r>
              <a:rPr dirty="0" err="1"/>
              <a:t>Sélection</a:t>
            </a:r>
            <a:endParaRPr dirty="0"/>
          </a:p>
          <a:p>
            <a:pPr lvl="1">
              <a:defRPr sz="1800"/>
            </a:pPr>
            <a:r>
              <a:rPr dirty="0"/>
              <a:t>Test </a:t>
            </a:r>
            <a:r>
              <a:rPr dirty="0" err="1"/>
              <a:t>d’admission</a:t>
            </a:r>
            <a:r>
              <a:rPr dirty="0"/>
              <a:t> : Python + math</a:t>
            </a:r>
            <a:r>
              <a:rPr lang="fr-FR" dirty="0"/>
              <a:t>s  et logique</a:t>
            </a:r>
            <a:endParaRPr dirty="0"/>
          </a:p>
          <a:p>
            <a:pPr lvl="1">
              <a:defRPr sz="1800"/>
            </a:pPr>
            <a:r>
              <a:rPr dirty="0"/>
              <a:t>Entretien </a:t>
            </a:r>
            <a:r>
              <a:rPr dirty="0" err="1"/>
              <a:t>d’admission</a:t>
            </a:r>
            <a:r>
              <a:rPr dirty="0"/>
              <a:t> : motivation, </a:t>
            </a:r>
            <a:r>
              <a:rPr dirty="0" err="1"/>
              <a:t>projet</a:t>
            </a:r>
            <a:r>
              <a:rPr dirty="0"/>
              <a:t> pro, </a:t>
            </a:r>
            <a:r>
              <a:rPr dirty="0" err="1"/>
              <a:t>faisabilité</a:t>
            </a:r>
            <a:endParaRPr dirty="0"/>
          </a:p>
          <a:p>
            <a:pPr>
              <a:defRPr sz="2000"/>
            </a:pPr>
            <a:r>
              <a:rPr dirty="0" err="1"/>
              <a:t>Compétences</a:t>
            </a:r>
            <a:r>
              <a:rPr dirty="0"/>
              <a:t> </a:t>
            </a:r>
            <a:r>
              <a:rPr dirty="0" err="1"/>
              <a:t>linguistiques</a:t>
            </a:r>
            <a:endParaRPr dirty="0"/>
          </a:p>
          <a:p>
            <a:pPr lvl="1">
              <a:defRPr sz="1800"/>
            </a:pPr>
            <a:r>
              <a:rPr dirty="0" err="1"/>
              <a:t>Anglais</a:t>
            </a:r>
            <a:r>
              <a:rPr dirty="0"/>
              <a:t> </a:t>
            </a:r>
            <a:r>
              <a:rPr dirty="0" err="1"/>
              <a:t>recommandé</a:t>
            </a:r>
            <a:r>
              <a:rPr dirty="0"/>
              <a:t> : B</a:t>
            </a:r>
            <a:r>
              <a:rPr lang="fr-FR" dirty="0"/>
              <a:t>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err="1"/>
              <a:t>Modalités</a:t>
            </a:r>
            <a:r>
              <a:rPr dirty="0"/>
              <a:t> de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/>
              <a:t>Certification </a:t>
            </a:r>
            <a:r>
              <a:rPr dirty="0" err="1"/>
              <a:t>composée</a:t>
            </a:r>
            <a:r>
              <a:rPr dirty="0"/>
              <a:t> de 6 blocs de </a:t>
            </a:r>
            <a:r>
              <a:rPr dirty="0" err="1"/>
              <a:t>compétences</a:t>
            </a:r>
            <a:r>
              <a:rPr dirty="0"/>
              <a:t> (</a:t>
            </a:r>
            <a:r>
              <a:rPr dirty="0" err="1"/>
              <a:t>tous</a:t>
            </a:r>
            <a:r>
              <a:rPr dirty="0"/>
              <a:t> </a:t>
            </a:r>
            <a:r>
              <a:rPr dirty="0" err="1"/>
              <a:t>obligatoires</a:t>
            </a:r>
            <a:r>
              <a:rPr dirty="0"/>
              <a:t> pour la certification </a:t>
            </a:r>
            <a:r>
              <a:rPr dirty="0" err="1"/>
              <a:t>complète</a:t>
            </a:r>
            <a:r>
              <a:rPr dirty="0"/>
              <a:t>).</a:t>
            </a:r>
          </a:p>
          <a:p>
            <a:pPr>
              <a:defRPr sz="2000"/>
            </a:pPr>
            <a:r>
              <a:rPr dirty="0"/>
              <a:t>Blocs 1 → 5 : </a:t>
            </a:r>
            <a:r>
              <a:rPr dirty="0" err="1"/>
              <a:t>évaluations</a:t>
            </a:r>
            <a:r>
              <a:rPr dirty="0"/>
              <a:t> par études de </a:t>
            </a:r>
            <a:r>
              <a:rPr dirty="0" err="1"/>
              <a:t>cas</a:t>
            </a:r>
            <a:r>
              <a:rPr dirty="0"/>
              <a:t> pratiques</a:t>
            </a:r>
          </a:p>
          <a:p>
            <a:pPr>
              <a:defRPr sz="2000"/>
            </a:pPr>
            <a:r>
              <a:rPr dirty="0"/>
              <a:t>Bloc 6 : </a:t>
            </a:r>
            <a:r>
              <a:rPr dirty="0" err="1"/>
              <a:t>projet</a:t>
            </a:r>
            <a:r>
              <a:rPr dirty="0"/>
              <a:t> Data de bout </a:t>
            </a:r>
            <a:r>
              <a:rPr dirty="0" err="1"/>
              <a:t>en</a:t>
            </a:r>
            <a:r>
              <a:rPr dirty="0"/>
              <a:t> bout + </a:t>
            </a:r>
            <a:r>
              <a:rPr dirty="0" err="1"/>
              <a:t>soutenance</a:t>
            </a:r>
            <a:r>
              <a:rPr dirty="0"/>
              <a:t> </a:t>
            </a:r>
            <a:r>
              <a:rPr dirty="0" err="1"/>
              <a:t>orale</a:t>
            </a:r>
            <a:r>
              <a:rPr dirty="0"/>
              <a:t> </a:t>
            </a:r>
            <a:r>
              <a:rPr dirty="0" err="1"/>
              <a:t>devant</a:t>
            </a:r>
            <a:r>
              <a:rPr dirty="0"/>
              <a:t> jury.</a:t>
            </a:r>
          </a:p>
          <a:p>
            <a:pPr>
              <a:defRPr sz="2000"/>
            </a:pPr>
            <a:r>
              <a:rPr dirty="0"/>
              <a:t>Validation possible par blocs (attestations </a:t>
            </a:r>
            <a:r>
              <a:rPr dirty="0" err="1"/>
              <a:t>partielles</a:t>
            </a:r>
            <a:r>
              <a:rPr dirty="0"/>
              <a:t>).</a:t>
            </a:r>
          </a:p>
          <a:p>
            <a:pPr>
              <a:defRPr sz="2000"/>
            </a:pPr>
            <a:r>
              <a:rPr dirty="0"/>
              <a:t>Durée indicative des études de </a:t>
            </a:r>
            <a:r>
              <a:rPr dirty="0" err="1"/>
              <a:t>cas</a:t>
            </a:r>
            <a:r>
              <a:rPr dirty="0"/>
              <a:t> : 10 </a:t>
            </a:r>
            <a:r>
              <a:rPr dirty="0" err="1"/>
              <a:t>à</a:t>
            </a:r>
            <a:r>
              <a:rPr dirty="0"/>
              <a:t> 30 h </a:t>
            </a:r>
            <a:r>
              <a:rPr dirty="0" err="1"/>
              <a:t>selon</a:t>
            </a:r>
            <a:r>
              <a:rPr dirty="0"/>
              <a:t> le bloc.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Blocs 1 → 5 – Détails des évaluations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 sz="2000"/>
            </a:pPr>
            <a:r>
              <a:rPr b="1" dirty="0"/>
              <a:t>Bloc 1 – Infrastructure &amp; </a:t>
            </a:r>
            <a:r>
              <a:rPr b="1" dirty="0" err="1"/>
              <a:t>collecte</a:t>
            </a:r>
            <a:endParaRPr b="1" dirty="0"/>
          </a:p>
          <a:p>
            <a:pPr lvl="1">
              <a:defRPr sz="1800"/>
            </a:pPr>
            <a:r>
              <a:rPr dirty="0" err="1"/>
              <a:t>Construire</a:t>
            </a:r>
            <a:r>
              <a:rPr dirty="0"/>
              <a:t> un pipeline de </a:t>
            </a:r>
            <a:r>
              <a:rPr dirty="0" err="1"/>
              <a:t>données</a:t>
            </a:r>
            <a:r>
              <a:rPr dirty="0"/>
              <a:t> (ETL/ELT), </a:t>
            </a:r>
            <a:r>
              <a:rPr dirty="0" err="1"/>
              <a:t>qualité</a:t>
            </a:r>
            <a:r>
              <a:rPr dirty="0"/>
              <a:t> et </a:t>
            </a:r>
            <a:r>
              <a:rPr dirty="0" err="1"/>
              <a:t>sécurité</a:t>
            </a:r>
            <a:r>
              <a:rPr dirty="0"/>
              <a:t> des </a:t>
            </a:r>
            <a:r>
              <a:rPr dirty="0" err="1"/>
              <a:t>données</a:t>
            </a:r>
            <a:endParaRPr dirty="0"/>
          </a:p>
          <a:p>
            <a:pPr lvl="1">
              <a:defRPr sz="1800"/>
            </a:pPr>
            <a:r>
              <a:rPr dirty="0"/>
              <a:t>Stockage (Data Lake / DWH), </a:t>
            </a:r>
            <a:r>
              <a:rPr dirty="0" err="1"/>
              <a:t>gouvernance</a:t>
            </a:r>
            <a:r>
              <a:rPr dirty="0"/>
              <a:t> de base</a:t>
            </a:r>
            <a:endParaRPr lang="fr-FR" dirty="0"/>
          </a:p>
          <a:p>
            <a:pPr marL="457200" lvl="1" indent="0">
              <a:buNone/>
              <a:defRPr sz="1800"/>
            </a:pPr>
            <a:endParaRPr dirty="0"/>
          </a:p>
          <a:p>
            <a:pPr>
              <a:defRPr sz="2000"/>
            </a:pPr>
            <a:r>
              <a:rPr b="1" dirty="0"/>
              <a:t>Bloc 2 – </a:t>
            </a:r>
            <a:r>
              <a:rPr b="1" dirty="0" err="1"/>
              <a:t>Analyse</a:t>
            </a:r>
            <a:r>
              <a:rPr b="1" dirty="0"/>
              <a:t> </a:t>
            </a:r>
            <a:r>
              <a:rPr b="1" dirty="0" err="1"/>
              <a:t>exploratoire</a:t>
            </a:r>
            <a:r>
              <a:rPr b="1" dirty="0"/>
              <a:t> &amp; </a:t>
            </a:r>
            <a:r>
              <a:rPr b="1" dirty="0" err="1"/>
              <a:t>statistique</a:t>
            </a:r>
            <a:endParaRPr b="1" dirty="0"/>
          </a:p>
          <a:p>
            <a:pPr lvl="1">
              <a:defRPr sz="1800"/>
            </a:pPr>
            <a:r>
              <a:rPr dirty="0"/>
              <a:t>EDA, </a:t>
            </a:r>
            <a:r>
              <a:rPr dirty="0" err="1"/>
              <a:t>nettoyage</a:t>
            </a:r>
            <a:r>
              <a:rPr dirty="0"/>
              <a:t>/</a:t>
            </a:r>
            <a:r>
              <a:rPr dirty="0" err="1"/>
              <a:t>traitements</a:t>
            </a:r>
            <a:r>
              <a:rPr dirty="0"/>
              <a:t>, </a:t>
            </a:r>
            <a:r>
              <a:rPr dirty="0" err="1"/>
              <a:t>statistiques</a:t>
            </a:r>
            <a:r>
              <a:rPr dirty="0"/>
              <a:t> </a:t>
            </a:r>
            <a:r>
              <a:rPr dirty="0" err="1"/>
              <a:t>descriptives</a:t>
            </a:r>
            <a:r>
              <a:rPr dirty="0"/>
              <a:t> &amp; </a:t>
            </a:r>
            <a:r>
              <a:rPr dirty="0" err="1"/>
              <a:t>inférentielles</a:t>
            </a:r>
            <a:endParaRPr dirty="0"/>
          </a:p>
          <a:p>
            <a:pPr lvl="1">
              <a:defRPr sz="1800"/>
            </a:pPr>
            <a:r>
              <a:rPr dirty="0"/>
              <a:t>Jeux de </a:t>
            </a:r>
            <a:r>
              <a:rPr dirty="0" err="1"/>
              <a:t>données</a:t>
            </a:r>
            <a:r>
              <a:rPr dirty="0"/>
              <a:t> </a:t>
            </a:r>
            <a:r>
              <a:rPr dirty="0" err="1"/>
              <a:t>réels</a:t>
            </a:r>
            <a:r>
              <a:rPr dirty="0"/>
              <a:t>, </a:t>
            </a:r>
            <a:r>
              <a:rPr dirty="0" err="1"/>
              <a:t>volumétrie</a:t>
            </a:r>
            <a:r>
              <a:rPr dirty="0"/>
              <a:t> (ex. Spark)</a:t>
            </a:r>
            <a:endParaRPr lang="fr-FR" dirty="0"/>
          </a:p>
          <a:p>
            <a:pPr marL="457200" lvl="1" indent="0">
              <a:buNone/>
              <a:defRPr sz="1800"/>
            </a:pPr>
            <a:endParaRPr dirty="0"/>
          </a:p>
          <a:p>
            <a:pPr>
              <a:defRPr sz="2000"/>
            </a:pPr>
            <a:r>
              <a:rPr b="1" dirty="0"/>
              <a:t>Bloc 3 – </a:t>
            </a:r>
            <a:r>
              <a:rPr b="1" dirty="0" err="1"/>
              <a:t>Modélisation</a:t>
            </a:r>
            <a:r>
              <a:rPr b="1" dirty="0"/>
              <a:t> </a:t>
            </a:r>
            <a:r>
              <a:rPr b="1" dirty="0" err="1"/>
              <a:t>prédictive</a:t>
            </a:r>
            <a:endParaRPr b="1" dirty="0"/>
          </a:p>
          <a:p>
            <a:pPr lvl="1">
              <a:defRPr sz="1800"/>
            </a:pPr>
            <a:r>
              <a:rPr dirty="0" err="1"/>
              <a:t>Apprentissage</a:t>
            </a:r>
            <a:r>
              <a:rPr dirty="0"/>
              <a:t> </a:t>
            </a:r>
            <a:r>
              <a:rPr dirty="0" err="1"/>
              <a:t>supervisé</a:t>
            </a:r>
            <a:r>
              <a:rPr dirty="0"/>
              <a:t>, </a:t>
            </a:r>
            <a:r>
              <a:rPr dirty="0" err="1"/>
              <a:t>évaluation</a:t>
            </a:r>
            <a:r>
              <a:rPr dirty="0"/>
              <a:t> (ROC/AUC, F1, etc.)</a:t>
            </a:r>
          </a:p>
          <a:p>
            <a:pPr lvl="1">
              <a:defRPr sz="1800"/>
            </a:pPr>
            <a:r>
              <a:rPr dirty="0" err="1"/>
              <a:t>Déséquilibre</a:t>
            </a:r>
            <a:r>
              <a:rPr dirty="0"/>
              <a:t> de classes, validation </a:t>
            </a:r>
            <a:r>
              <a:rPr dirty="0" err="1"/>
              <a:t>croisée</a:t>
            </a:r>
            <a:r>
              <a:rPr dirty="0"/>
              <a:t>, clustering</a:t>
            </a:r>
            <a:endParaRPr lang="fr-FR" dirty="0"/>
          </a:p>
          <a:p>
            <a:pPr marL="457200" lvl="1" indent="0">
              <a:buNone/>
              <a:defRPr sz="1800"/>
            </a:pPr>
            <a:endParaRPr dirty="0"/>
          </a:p>
          <a:p>
            <a:pPr>
              <a:defRPr sz="2000"/>
            </a:pPr>
            <a:r>
              <a:rPr b="1" dirty="0"/>
              <a:t>Bloc 4 – </a:t>
            </a:r>
            <a:r>
              <a:rPr b="1" dirty="0" err="1"/>
              <a:t>Données</a:t>
            </a:r>
            <a:r>
              <a:rPr b="1" dirty="0"/>
              <a:t> non </a:t>
            </a:r>
            <a:r>
              <a:rPr b="1" dirty="0" err="1"/>
              <a:t>structurées</a:t>
            </a:r>
            <a:r>
              <a:rPr b="1" dirty="0"/>
              <a:t> &amp; deep learning</a:t>
            </a:r>
          </a:p>
          <a:p>
            <a:pPr lvl="1">
              <a:defRPr sz="1800"/>
            </a:pPr>
            <a:r>
              <a:rPr dirty="0"/>
              <a:t>NLP/vision </a:t>
            </a:r>
            <a:r>
              <a:rPr dirty="0" err="1"/>
              <a:t>selon</a:t>
            </a:r>
            <a:r>
              <a:rPr dirty="0"/>
              <a:t> le </a:t>
            </a:r>
            <a:r>
              <a:rPr dirty="0" err="1"/>
              <a:t>cas</a:t>
            </a:r>
            <a:r>
              <a:rPr dirty="0"/>
              <a:t>, réseaux de </a:t>
            </a:r>
            <a:r>
              <a:rPr dirty="0" err="1"/>
              <a:t>neurones</a:t>
            </a:r>
            <a:r>
              <a:rPr dirty="0"/>
              <a:t>, fine‑tuning</a:t>
            </a:r>
            <a:endParaRPr lang="fr-FR" dirty="0"/>
          </a:p>
          <a:p>
            <a:pPr marL="457200" lvl="1" indent="0">
              <a:buNone/>
              <a:defRPr sz="1800"/>
            </a:pPr>
            <a:endParaRPr b="1" dirty="0"/>
          </a:p>
          <a:p>
            <a:pPr>
              <a:defRPr sz="2000"/>
            </a:pPr>
            <a:r>
              <a:rPr b="1" dirty="0"/>
              <a:t>Bloc 5 – </a:t>
            </a:r>
            <a:r>
              <a:rPr b="1" dirty="0" err="1"/>
              <a:t>Industrialisation</a:t>
            </a:r>
            <a:r>
              <a:rPr b="1" dirty="0"/>
              <a:t> &amp; </a:t>
            </a:r>
            <a:r>
              <a:rPr b="1" dirty="0" err="1"/>
              <a:t>automatisation</a:t>
            </a:r>
            <a:endParaRPr b="1" dirty="0"/>
          </a:p>
          <a:p>
            <a:pPr lvl="1">
              <a:defRPr sz="1800"/>
            </a:pPr>
            <a:r>
              <a:rPr dirty="0" err="1"/>
              <a:t>Déploiement</a:t>
            </a:r>
            <a:r>
              <a:rPr dirty="0"/>
              <a:t> d’un </a:t>
            </a:r>
            <a:r>
              <a:rPr dirty="0" err="1"/>
              <a:t>modèle</a:t>
            </a:r>
            <a:r>
              <a:rPr dirty="0"/>
              <a:t> : API / app, dashboard, CI/CD, monitoring de base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Bloc 6 – Projet de bout en bout &amp; soutenance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 err="1"/>
              <a:t>Conduire</a:t>
            </a:r>
            <a:r>
              <a:rPr dirty="0"/>
              <a:t> un </a:t>
            </a:r>
            <a:r>
              <a:rPr dirty="0" err="1"/>
              <a:t>projet</a:t>
            </a:r>
            <a:r>
              <a:rPr dirty="0"/>
              <a:t> Data </a:t>
            </a:r>
            <a:r>
              <a:rPr dirty="0" err="1"/>
              <a:t>complet</a:t>
            </a:r>
            <a:r>
              <a:rPr dirty="0"/>
              <a:t> (du </a:t>
            </a:r>
            <a:r>
              <a:rPr dirty="0" err="1"/>
              <a:t>besoin</a:t>
            </a:r>
            <a:r>
              <a:rPr dirty="0"/>
              <a:t> métier à la MEP)</a:t>
            </a:r>
            <a:endParaRPr lang="fr-FR" dirty="0"/>
          </a:p>
          <a:p>
            <a:pPr>
              <a:defRPr sz="2000"/>
            </a:pPr>
            <a:endParaRPr lang="fr-FR" dirty="0"/>
          </a:p>
          <a:p>
            <a:pPr>
              <a:defRPr sz="2000"/>
            </a:pPr>
            <a:r>
              <a:rPr dirty="0" err="1"/>
              <a:t>Livrables</a:t>
            </a:r>
            <a:r>
              <a:rPr dirty="0"/>
              <a:t> </a:t>
            </a:r>
            <a:r>
              <a:rPr dirty="0" err="1"/>
              <a:t>attendus</a:t>
            </a:r>
            <a:endParaRPr dirty="0"/>
          </a:p>
          <a:p>
            <a:pPr lvl="1">
              <a:defRPr sz="1800"/>
            </a:pPr>
            <a:r>
              <a:rPr dirty="0"/>
              <a:t>Code &amp; notebooks </a:t>
            </a:r>
            <a:r>
              <a:rPr dirty="0" err="1"/>
              <a:t>documentés</a:t>
            </a:r>
            <a:r>
              <a:rPr dirty="0"/>
              <a:t>, dataset(s) et pipeline reproductible</a:t>
            </a:r>
          </a:p>
          <a:p>
            <a:pPr lvl="1">
              <a:defRPr sz="1800"/>
            </a:pPr>
            <a:r>
              <a:rPr dirty="0"/>
              <a:t>Support de </a:t>
            </a:r>
            <a:r>
              <a:rPr dirty="0" err="1"/>
              <a:t>présentation</a:t>
            </a:r>
            <a:r>
              <a:rPr dirty="0"/>
              <a:t> (</a:t>
            </a:r>
            <a:r>
              <a:rPr dirty="0" err="1"/>
              <a:t>diaporama</a:t>
            </a:r>
            <a:r>
              <a:rPr dirty="0"/>
              <a:t>) et/</a:t>
            </a:r>
            <a:r>
              <a:rPr dirty="0" err="1"/>
              <a:t>ou</a:t>
            </a:r>
            <a:r>
              <a:rPr dirty="0"/>
              <a:t> rapport de </a:t>
            </a:r>
            <a:r>
              <a:rPr dirty="0" err="1"/>
              <a:t>synthèse</a:t>
            </a:r>
            <a:endParaRPr dirty="0"/>
          </a:p>
          <a:p>
            <a:pPr lvl="1">
              <a:defRPr sz="1800"/>
            </a:pPr>
            <a:r>
              <a:rPr dirty="0"/>
              <a:t>Artefacts </a:t>
            </a:r>
            <a:r>
              <a:rPr dirty="0" err="1"/>
              <a:t>d’industrialisation</a:t>
            </a:r>
            <a:r>
              <a:rPr dirty="0"/>
              <a:t> (API, </a:t>
            </a:r>
            <a:r>
              <a:rPr dirty="0" err="1"/>
              <a:t>conteneur</a:t>
            </a:r>
            <a:r>
              <a:rPr dirty="0"/>
              <a:t>, dashboard) </a:t>
            </a:r>
            <a:r>
              <a:rPr dirty="0" err="1"/>
              <a:t>si</a:t>
            </a:r>
            <a:r>
              <a:rPr dirty="0"/>
              <a:t> </a:t>
            </a:r>
            <a:r>
              <a:rPr dirty="0" err="1"/>
              <a:t>pertinents</a:t>
            </a:r>
            <a:endParaRPr lang="fr-FR" dirty="0"/>
          </a:p>
          <a:p>
            <a:pPr marL="457200" lvl="1" indent="0">
              <a:buNone/>
              <a:defRPr sz="1800"/>
            </a:pPr>
            <a:endParaRPr dirty="0"/>
          </a:p>
          <a:p>
            <a:pPr>
              <a:defRPr sz="2000"/>
            </a:pPr>
            <a:r>
              <a:rPr dirty="0" err="1"/>
              <a:t>Soutenance</a:t>
            </a:r>
            <a:r>
              <a:rPr dirty="0"/>
              <a:t> (≈ 15–20 min)</a:t>
            </a:r>
          </a:p>
          <a:p>
            <a:pPr lvl="1">
              <a:defRPr sz="1800"/>
            </a:pPr>
            <a:r>
              <a:rPr dirty="0" err="1"/>
              <a:t>Présentation</a:t>
            </a:r>
            <a:r>
              <a:rPr dirty="0"/>
              <a:t> 10 min : </a:t>
            </a:r>
            <a:r>
              <a:rPr dirty="0" err="1"/>
              <a:t>contexte</a:t>
            </a:r>
            <a:r>
              <a:rPr dirty="0"/>
              <a:t>, data, </a:t>
            </a:r>
            <a:r>
              <a:rPr dirty="0" err="1"/>
              <a:t>méthodes</a:t>
            </a:r>
            <a:r>
              <a:rPr dirty="0"/>
              <a:t>, </a:t>
            </a:r>
            <a:r>
              <a:rPr dirty="0" err="1"/>
              <a:t>résultats</a:t>
            </a:r>
            <a:r>
              <a:rPr dirty="0"/>
              <a:t>, </a:t>
            </a:r>
            <a:r>
              <a:rPr dirty="0" err="1"/>
              <a:t>MLOps</a:t>
            </a:r>
            <a:r>
              <a:rPr dirty="0"/>
              <a:t>/MEP</a:t>
            </a:r>
          </a:p>
          <a:p>
            <a:pPr lvl="1">
              <a:defRPr sz="1800"/>
            </a:pPr>
            <a:r>
              <a:rPr dirty="0"/>
              <a:t>Questions 5–10 min : justification des choix, </a:t>
            </a:r>
            <a:r>
              <a:rPr dirty="0" err="1"/>
              <a:t>limites</a:t>
            </a:r>
            <a:r>
              <a:rPr dirty="0"/>
              <a:t>, perspectives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Jury, validation &amp; rattrapage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endParaRPr lang="fr-FR" dirty="0"/>
          </a:p>
          <a:p>
            <a:pPr>
              <a:defRPr sz="2000"/>
            </a:pPr>
            <a:endParaRPr lang="fr-FR" dirty="0"/>
          </a:p>
          <a:p>
            <a:pPr>
              <a:defRPr sz="2000"/>
            </a:pPr>
            <a:r>
              <a:rPr dirty="0"/>
              <a:t>Jury : </a:t>
            </a:r>
            <a:r>
              <a:rPr dirty="0" err="1"/>
              <a:t>représentant</a:t>
            </a:r>
            <a:r>
              <a:rPr dirty="0"/>
              <a:t> du </a:t>
            </a:r>
            <a:r>
              <a:rPr dirty="0" err="1"/>
              <a:t>certificateur</a:t>
            </a:r>
            <a:r>
              <a:rPr dirty="0"/>
              <a:t> + </a:t>
            </a:r>
            <a:r>
              <a:rPr dirty="0" err="1"/>
              <a:t>professionnels</a:t>
            </a:r>
            <a:r>
              <a:rPr dirty="0"/>
              <a:t> externes.</a:t>
            </a:r>
          </a:p>
          <a:p>
            <a:pPr>
              <a:defRPr sz="2000"/>
            </a:pPr>
            <a:r>
              <a:rPr dirty="0"/>
              <a:t>Validation du bloc 6 </a:t>
            </a:r>
            <a:r>
              <a:rPr dirty="0" err="1"/>
              <a:t>conditionnée</a:t>
            </a:r>
            <a:r>
              <a:rPr dirty="0"/>
              <a:t> par la </a:t>
            </a:r>
            <a:r>
              <a:rPr dirty="0" err="1"/>
              <a:t>soutenance</a:t>
            </a:r>
            <a:r>
              <a:rPr dirty="0"/>
              <a:t> et les </a:t>
            </a:r>
            <a:r>
              <a:rPr dirty="0" err="1"/>
              <a:t>livrables</a:t>
            </a:r>
            <a:r>
              <a:rPr dirty="0"/>
              <a:t>.</a:t>
            </a:r>
          </a:p>
          <a:p>
            <a:pPr>
              <a:defRPr sz="2000"/>
            </a:pPr>
            <a:r>
              <a:rPr dirty="0"/>
              <a:t>Certification </a:t>
            </a:r>
            <a:r>
              <a:rPr dirty="0" err="1"/>
              <a:t>complète</a:t>
            </a:r>
            <a:r>
              <a:rPr dirty="0"/>
              <a:t> = blocs 1→5 </a:t>
            </a:r>
            <a:r>
              <a:rPr dirty="0" err="1"/>
              <a:t>validés</a:t>
            </a:r>
            <a:r>
              <a:rPr dirty="0"/>
              <a:t> + bloc 6 </a:t>
            </a:r>
            <a:r>
              <a:rPr dirty="0" err="1"/>
              <a:t>validé</a:t>
            </a:r>
            <a:r>
              <a:rPr dirty="0"/>
              <a:t>.</a:t>
            </a:r>
          </a:p>
          <a:p>
            <a:pPr>
              <a:defRPr sz="2000"/>
            </a:pPr>
            <a:r>
              <a:rPr dirty="0"/>
              <a:t>Validation par blocs possible.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 b="0" i="0">
                <a:solidFill>
                  <a:srgbClr val="616161"/>
                </a:solidFill>
                <a:latin typeface="Proxima Nova"/>
              </a:defRPr>
            </a:pPr>
            <a:endParaRPr sz="1000"/>
          </a:p>
        </p:txBody>
      </p:sp>
      <p:sp>
        <p:nvSpPr>
          <p:cNvPr id="7" name="Rectangle 6"/>
          <p:cNvSpPr/>
          <p:nvPr/>
        </p:nvSpPr>
        <p:spPr>
          <a:xfrm>
            <a:off x="228600" y="2365921"/>
            <a:ext cx="8686800" cy="304755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1" y="2365921"/>
            <a:ext cx="4190999" cy="304755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1" y="2365921"/>
            <a:ext cx="4190999" cy="304755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>
              <a:spcAft>
                <a:spcPts val="800"/>
              </a:spcAft>
              <a:buSzPct val="77777"/>
              <a:buFont typeface="Arial"/>
              <a:buChar char="•"/>
            </a:pPr>
            <a:r>
              <a:rPr sz="1000" b="1">
                <a:solidFill>
                  <a:srgbClr val="616161"/>
                </a:solidFill>
                <a:latin typeface="Proxima Nova"/>
              </a:rPr>
              <a:t>Analyse et traitement de données massives:</a:t>
            </a:r>
            <a:r>
              <a:rPr sz="1000">
                <a:solidFill>
                  <a:srgbClr val="616161"/>
                </a:solidFill>
                <a:latin typeface="Proxima Nova"/>
              </a:rPr>
              <a:t> Les professionnels sont formés pour manipuler des jeux de données complexes et volumineux, tirant parti d'outils avancés pour l'extraction et le nettoyage des données.</a:t>
            </a:r>
          </a:p>
          <a:p>
            <a:pPr marL="228600" lvl="1" indent="-91440">
              <a:spcBef>
                <a:spcPts val="1200"/>
              </a:spcBef>
              <a:buSzPct val="77777"/>
              <a:buFont typeface="Arial"/>
              <a:buChar char="•"/>
            </a:pPr>
            <a:r>
              <a:rPr sz="1000" b="1">
                <a:solidFill>
                  <a:srgbClr val="616161"/>
                </a:solidFill>
                <a:latin typeface="Proxima Nova"/>
              </a:rPr>
              <a:t>Construction de pipelines de données:</a:t>
            </a:r>
            <a:r>
              <a:rPr sz="1000">
                <a:solidFill>
                  <a:srgbClr val="616161"/>
                </a:solidFill>
                <a:latin typeface="Proxima Nova"/>
              </a:rPr>
              <a:t> Ils apprennent à créer des flux de données efficaces, garantissant l'intégrité et la disponibilité des données à chaque étape, de leur collecte à leur analyse.</a:t>
            </a:r>
          </a:p>
          <a:p>
            <a:pPr marL="228600" lvl="1" indent="-91440">
              <a:spcBef>
                <a:spcPts val="1200"/>
              </a:spcBef>
              <a:buSzPct val="77777"/>
              <a:buFont typeface="Arial"/>
              <a:buChar char="•"/>
            </a:pPr>
            <a:r>
              <a:rPr sz="1000" b="1">
                <a:solidFill>
                  <a:srgbClr val="616161"/>
                </a:solidFill>
                <a:latin typeface="Proxima Nova"/>
              </a:rPr>
              <a:t>Développement et déploiement de modèles de Machine Learning:</a:t>
            </a:r>
            <a:r>
              <a:rPr sz="1000">
                <a:solidFill>
                  <a:srgbClr val="616161"/>
                </a:solidFill>
                <a:latin typeface="Proxima Nova"/>
              </a:rPr>
              <a:t> Les participants acquièrent des compétences pour non seulement construire des modèles prédictifs, mais aussi les intégrer dans des environnements de production.</a:t>
            </a:r>
          </a:p>
          <a:p>
            <a:pPr marL="228600" lvl="1" indent="-91440">
              <a:spcBef>
                <a:spcPts val="1200"/>
              </a:spcBef>
              <a:buSzPct val="77777"/>
              <a:buFont typeface="Arial"/>
              <a:buChar char="•"/>
            </a:pPr>
            <a:r>
              <a:rPr sz="1000" b="1">
                <a:solidFill>
                  <a:srgbClr val="616161"/>
                </a:solidFill>
                <a:latin typeface="Proxima Nova"/>
              </a:rPr>
              <a:t>Communication des résultats:</a:t>
            </a:r>
            <a:r>
              <a:rPr sz="1000">
                <a:solidFill>
                  <a:srgbClr val="616161"/>
                </a:solidFill>
                <a:latin typeface="Proxima Nova"/>
              </a:rPr>
              <a:t> Une compétence essentielle est la capacité à interpréter et communiquer les résultats de l'analyse à des équipes non techniques, facilitant la prise de décision.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1" y="2365921"/>
            <a:ext cx="4190999" cy="304755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1" y="2365921"/>
            <a:ext cx="419099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tmps8b6mzj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36592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1" y="480432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41113"/>
            <a:ext cx="8520600" cy="950567"/>
          </a:xfrm>
        </p:spPr>
        <p:txBody>
          <a:bodyPr>
            <a:normAutofit/>
          </a:bodyPr>
          <a:lstStyle/>
          <a:p>
            <a:pPr algn="ctr"/>
            <a:r>
              <a:rPr dirty="0"/>
              <a:t>Le métier et les missions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7B06B4-AEEC-C486-19ED-D77EDEAD4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6493"/>
            <a:ext cx="1281706" cy="11651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dirty="0"/>
              <a:t>Les </a:t>
            </a:r>
            <a:r>
              <a:rPr dirty="0" err="1"/>
              <a:t>débouchés</a:t>
            </a:r>
            <a:endParaRPr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311701" y="1356866"/>
            <a:ext cx="8520599" cy="642413"/>
          </a:xfrm>
        </p:spPr>
        <p:txBody>
          <a:bodyPr>
            <a:normAutofit/>
          </a:bodyPr>
          <a:lstStyle/>
          <a:p>
            <a:r>
              <a:rPr dirty="0" err="1"/>
              <a:t>Opportunités</a:t>
            </a:r>
            <a:r>
              <a:rPr dirty="0"/>
              <a:t> </a:t>
            </a:r>
            <a:r>
              <a:rPr dirty="0" err="1"/>
              <a:t>professionnelles</a:t>
            </a:r>
            <a:r>
              <a:rPr dirty="0"/>
              <a:t> post-formation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0" i="0">
                <a:solidFill>
                  <a:srgbClr val="616161"/>
                </a:solidFill>
                <a:latin typeface="Proxima Nova"/>
              </a:defRPr>
            </a:pPr>
            <a:endParaRPr sz="1200"/>
          </a:p>
        </p:txBody>
      </p:sp>
      <p:sp>
        <p:nvSpPr>
          <p:cNvPr id="7" name="Rectangle 6"/>
          <p:cNvSpPr/>
          <p:nvPr/>
        </p:nvSpPr>
        <p:spPr>
          <a:xfrm>
            <a:off x="228600" y="2365921"/>
            <a:ext cx="8686800" cy="313521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1" y="2365921"/>
            <a:ext cx="4190999" cy="313521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1" y="2365920"/>
            <a:ext cx="4190999" cy="211083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>
              <a:spcAft>
                <a:spcPts val="800"/>
              </a:spcAft>
              <a:buSzPct val="88888"/>
              <a:buFont typeface="Arial"/>
              <a:buChar char="•"/>
            </a:pPr>
            <a:r>
              <a:rPr sz="1200" b="1" dirty="0" err="1">
                <a:solidFill>
                  <a:srgbClr val="616161"/>
                </a:solidFill>
                <a:latin typeface="Proxima Nova"/>
              </a:rPr>
              <a:t>Postes</a:t>
            </a:r>
            <a:r>
              <a:rPr sz="1200" b="1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b="1" dirty="0" err="1">
                <a:solidFill>
                  <a:srgbClr val="616161"/>
                </a:solidFill>
                <a:latin typeface="Proxima Nova"/>
              </a:rPr>
              <a:t>disponibles</a:t>
            </a:r>
            <a:r>
              <a:rPr sz="1200" b="1" dirty="0">
                <a:solidFill>
                  <a:srgbClr val="616161"/>
                </a:solidFill>
                <a:latin typeface="Proxima Nova"/>
              </a:rPr>
              <a:t>: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Les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diplômés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peuvent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occuper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différents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rôles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comme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Data Analyst, Data Scientist junior, Data Engineer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ou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Consultant Data,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chacun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ayant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des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spécificités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et des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défis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uniques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.</a:t>
            </a:r>
          </a:p>
          <a:p>
            <a:pPr marL="228600" lvl="1" indent="-91440">
              <a:spcBef>
                <a:spcPts val="1200"/>
              </a:spcBef>
              <a:buSzPct val="88888"/>
              <a:buFont typeface="Arial"/>
              <a:buChar char="•"/>
            </a:pPr>
            <a:r>
              <a:rPr sz="1200" b="1" dirty="0" err="1">
                <a:solidFill>
                  <a:srgbClr val="616161"/>
                </a:solidFill>
                <a:latin typeface="Proxima Nova"/>
              </a:rPr>
              <a:t>Secteurs</a:t>
            </a:r>
            <a:r>
              <a:rPr sz="1200" b="1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b="1" dirty="0" err="1">
                <a:solidFill>
                  <a:srgbClr val="616161"/>
                </a:solidFill>
                <a:latin typeface="Proxima Nova"/>
              </a:rPr>
              <a:t>d'activité</a:t>
            </a:r>
            <a:r>
              <a:rPr sz="1200" b="1" dirty="0">
                <a:solidFill>
                  <a:srgbClr val="616161"/>
                </a:solidFill>
                <a:latin typeface="Proxima Nova"/>
              </a:rPr>
              <a:t>: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Les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compétences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acquises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sont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recherchées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dans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une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variété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de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secteurs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tels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que la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banque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, la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santé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,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l'e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-commerce,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l'industrie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, et au sein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d'entreprises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de taille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variée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, y </a:t>
            </a:r>
            <a:r>
              <a:rPr sz="1200" dirty="0" err="1">
                <a:solidFill>
                  <a:srgbClr val="616161"/>
                </a:solidFill>
                <a:latin typeface="Proxima Nova"/>
              </a:rPr>
              <a:t>compris</a:t>
            </a:r>
            <a:r>
              <a:rPr sz="1200" dirty="0">
                <a:solidFill>
                  <a:srgbClr val="616161"/>
                </a:solidFill>
                <a:latin typeface="Proxima Nova"/>
              </a:rPr>
              <a:t> les start-ups et ESN.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1" y="2365921"/>
            <a:ext cx="4190999" cy="313521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1" y="2365921"/>
            <a:ext cx="419099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tmp_opf6ib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36592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1" y="480432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80741A-B697-0FC0-276D-CC5DFD491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01" y="4547"/>
            <a:ext cx="1281706" cy="11651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dirty="0"/>
              <a:t>Bloc 1 – </a:t>
            </a:r>
            <a:r>
              <a:rPr dirty="0" err="1"/>
              <a:t>Fondations</a:t>
            </a:r>
            <a:endParaRPr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311700" y="1329818"/>
            <a:ext cx="8520599" cy="642413"/>
          </a:xfrm>
        </p:spPr>
        <p:txBody>
          <a:bodyPr>
            <a:normAutofit/>
          </a:bodyPr>
          <a:lstStyle/>
          <a:p>
            <a:r>
              <a:rPr dirty="0"/>
              <a:t>Les </a:t>
            </a:r>
            <a:r>
              <a:rPr dirty="0" err="1"/>
              <a:t>outils</a:t>
            </a:r>
            <a:r>
              <a:rPr dirty="0"/>
              <a:t> </a:t>
            </a:r>
            <a:r>
              <a:rPr dirty="0" err="1"/>
              <a:t>fondamentaux</a:t>
            </a:r>
            <a:r>
              <a:rPr dirty="0"/>
              <a:t> du Data Engineering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 sz="1300"/>
          </a:p>
        </p:txBody>
      </p:sp>
      <p:sp>
        <p:nvSpPr>
          <p:cNvPr id="7" name="Rectangle 6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2365920"/>
            <a:ext cx="8686800" cy="2361604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1" y="2365920"/>
            <a:ext cx="4190999" cy="102840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1" y="2365920"/>
            <a:ext cx="4190999" cy="10002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>
                <a:solidFill>
                  <a:srgbClr val="616161"/>
                </a:solidFill>
                <a:latin typeface="Proxima Nova"/>
              </a:rPr>
              <a:t>Système d'exploitation et gestion de version</a:t>
            </a:r>
          </a:p>
          <a:p>
            <a:pPr algn="ctr">
              <a:spcAft>
                <a:spcPts val="1200"/>
              </a:spcAft>
            </a:pPr>
            <a:r>
              <a:rPr sz="1300">
                <a:solidFill>
                  <a:srgbClr val="616161"/>
                </a:solidFill>
                <a:latin typeface="Proxima Nova"/>
              </a:rPr>
              <a:t>L'apprentissage des environnements Linux et des systèmes de gestion de version comme Git est essentiel pour le travail collaboratif et le contrôle de version de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4401" y="2365920"/>
            <a:ext cx="4190999" cy="102840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1" y="2365920"/>
            <a:ext cx="4190999" cy="10002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>
                <a:solidFill>
                  <a:srgbClr val="616161"/>
                </a:solidFill>
                <a:latin typeface="Proxima Nova"/>
              </a:rPr>
              <a:t>Bases de données: SQL et NoSQL</a:t>
            </a:r>
          </a:p>
          <a:p>
            <a:pPr algn="ctr">
              <a:spcAft>
                <a:spcPts val="1200"/>
              </a:spcAft>
            </a:pPr>
            <a:r>
              <a:rPr sz="1300">
                <a:solidFill>
                  <a:srgbClr val="616161"/>
                </a:solidFill>
                <a:latin typeface="Proxima Nova"/>
              </a:rPr>
              <a:t>Les participants explorent les différences fondamentales entre SQL, pour des données structurées, et NoSQL, qui convient mieux à des données non structurées ou semi-structurées.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1" y="3699123"/>
            <a:ext cx="4190999" cy="102840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228601" y="3699123"/>
            <a:ext cx="4190999" cy="10002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>
                <a:solidFill>
                  <a:srgbClr val="616161"/>
                </a:solidFill>
                <a:latin typeface="Proxima Nova"/>
              </a:rPr>
              <a:t>Data Lake local avec MinIO et Docker</a:t>
            </a:r>
          </a:p>
          <a:p>
            <a:pPr algn="ctr">
              <a:spcAft>
                <a:spcPts val="1200"/>
              </a:spcAft>
            </a:pPr>
            <a:r>
              <a:rPr sz="1300">
                <a:solidFill>
                  <a:srgbClr val="616161"/>
                </a:solidFill>
                <a:latin typeface="Proxima Nova"/>
              </a:rPr>
              <a:t>L'acquisition de compétences en création et gestion de Data Lakes permettra aux étudiants de stocker et manipuler efficacement de grandes quantités de données.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24401" y="3699123"/>
            <a:ext cx="4190999" cy="102840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724401" y="3699124"/>
            <a:ext cx="4190999" cy="8002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dirty="0">
                <a:solidFill>
                  <a:srgbClr val="616161"/>
                </a:solidFill>
                <a:latin typeface="Proxima Nova"/>
              </a:rPr>
              <a:t>Étude de </a:t>
            </a:r>
            <a:r>
              <a:rPr sz="1300" b="1" dirty="0" err="1">
                <a:solidFill>
                  <a:srgbClr val="616161"/>
                </a:solidFill>
                <a:latin typeface="Proxima Nova"/>
              </a:rPr>
              <a:t>cas</a:t>
            </a:r>
            <a:r>
              <a:rPr sz="1300" b="1" dirty="0">
                <a:solidFill>
                  <a:srgbClr val="616161"/>
                </a:solidFill>
                <a:latin typeface="Proxima Nova"/>
              </a:rPr>
              <a:t> Data Lake</a:t>
            </a:r>
          </a:p>
          <a:p>
            <a:pPr algn="ctr">
              <a:spcAft>
                <a:spcPts val="1200"/>
              </a:spcAft>
            </a:pPr>
            <a:r>
              <a:rPr sz="1300" dirty="0" err="1">
                <a:solidFill>
                  <a:srgbClr val="616161"/>
                </a:solidFill>
                <a:latin typeface="Proxima Nova"/>
              </a:rPr>
              <a:t>L'approfondissement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des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connaissances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sera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validé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par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une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étude de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cas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pratique,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testant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leur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capacité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à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concevoir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et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gérer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 un Data Lake </a:t>
            </a:r>
            <a:r>
              <a:rPr sz="1300" dirty="0" err="1">
                <a:solidFill>
                  <a:srgbClr val="616161"/>
                </a:solidFill>
                <a:latin typeface="Proxima Nova"/>
              </a:rPr>
              <a:t>opérationnel</a:t>
            </a:r>
            <a:r>
              <a:rPr sz="1300" dirty="0">
                <a:solidFill>
                  <a:srgbClr val="616161"/>
                </a:solidFill>
                <a:latin typeface="Proxima Nova"/>
              </a:rPr>
              <a:t>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C84863-42D4-9746-40EF-7A526B6CC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01" y="4547"/>
            <a:ext cx="1281706" cy="11651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dirty="0"/>
              <a:t>Bloc 2 – </a:t>
            </a:r>
            <a:r>
              <a:rPr dirty="0" err="1"/>
              <a:t>Analyse</a:t>
            </a:r>
            <a:r>
              <a:rPr dirty="0"/>
              <a:t> de données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311701" y="1337037"/>
            <a:ext cx="8520599" cy="642413"/>
          </a:xfrm>
        </p:spPr>
        <p:txBody>
          <a:bodyPr>
            <a:normAutofit/>
          </a:bodyPr>
          <a:lstStyle/>
          <a:p>
            <a:r>
              <a:rPr dirty="0"/>
              <a:t>Techniques et </a:t>
            </a:r>
            <a:r>
              <a:rPr dirty="0" err="1"/>
              <a:t>outils</a:t>
            </a:r>
            <a:r>
              <a:rPr dirty="0"/>
              <a:t> </a:t>
            </a:r>
            <a:r>
              <a:rPr dirty="0" err="1"/>
              <a:t>d'analyse</a:t>
            </a: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 sz="1300"/>
          </a:p>
        </p:txBody>
      </p:sp>
      <p:sp>
        <p:nvSpPr>
          <p:cNvPr id="7" name="Rectangle 6"/>
          <p:cNvSpPr/>
          <p:nvPr/>
        </p:nvSpPr>
        <p:spPr>
          <a:xfrm>
            <a:off x="228600" y="2365921"/>
            <a:ext cx="8686800" cy="309562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1" y="2365921"/>
            <a:ext cx="4190999" cy="309562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1" y="2365920"/>
            <a:ext cx="4190999" cy="3403496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>
                <a:solidFill>
                  <a:srgbClr val="616161"/>
                </a:solidFill>
                <a:latin typeface="Proxima Nova"/>
              </a:rPr>
              <a:t>Outils d'analyse de données:</a:t>
            </a:r>
            <a:r>
              <a:rPr sz="1300">
                <a:solidFill>
                  <a:srgbClr val="616161"/>
                </a:solidFill>
                <a:latin typeface="Proxima Nova"/>
              </a:rPr>
              <a:t> Les étudiants se familiariseront avec des bibliothèques comme Pandas et Numpy pour le traitement des données, en les combinant avec Spark pour le traitement à grande échelle.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sz="1300" b="1">
                <a:solidFill>
                  <a:srgbClr val="616161"/>
                </a:solidFill>
                <a:latin typeface="Proxima Nova"/>
              </a:rPr>
              <a:t>Visualisation de données:</a:t>
            </a:r>
            <a:r>
              <a:rPr sz="1300">
                <a:solidFill>
                  <a:srgbClr val="616161"/>
                </a:solidFill>
                <a:latin typeface="Proxima Nova"/>
              </a:rPr>
              <a:t> L'utilisation d'outils de visualisation avancés, comme Matplotlib, Seaborn et Plotly, est primordiale pour rendre les analyses explicites et pertinentes.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sz="1300" b="1">
                <a:solidFill>
                  <a:srgbClr val="616161"/>
                </a:solidFill>
                <a:latin typeface="Proxima Nova"/>
              </a:rPr>
              <a:t>Statistiques et analyse multivariée:</a:t>
            </a:r>
            <a:r>
              <a:rPr sz="1300">
                <a:solidFill>
                  <a:srgbClr val="616161"/>
                </a:solidFill>
                <a:latin typeface="Proxima Nova"/>
              </a:rPr>
              <a:t> Un solide socle théorique en statistiques et analyse multivariée sera offert, permettant aux élèves d'extraire de véritables insights des données analysées.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1" y="2365921"/>
            <a:ext cx="4190999" cy="309562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1" y="2365921"/>
            <a:ext cx="419099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tmpxnh7jh_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36592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1" y="480432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1" y="4804321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>
                <a:solidFill>
                  <a:srgbClr val="616161"/>
                </a:solidFill>
                <a:latin typeface="Proxima Nova"/>
              </a:rPr>
              <a:t>Photo by Luke Chesser on Unsplash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3E3067-24B9-CD4C-083A-62FBDF6B2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01" y="4547"/>
            <a:ext cx="1281706" cy="11651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dirty="0"/>
              <a:t>Bloc 3 –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311551" y="1369681"/>
            <a:ext cx="8520599" cy="642413"/>
          </a:xfrm>
        </p:spPr>
        <p:txBody>
          <a:bodyPr>
            <a:normAutofit/>
          </a:bodyPr>
          <a:lstStyle/>
          <a:p>
            <a:r>
              <a:rPr dirty="0" err="1"/>
              <a:t>Modélisation</a:t>
            </a:r>
            <a:r>
              <a:rPr dirty="0"/>
              <a:t> et </a:t>
            </a:r>
            <a:r>
              <a:rPr dirty="0" err="1"/>
              <a:t>algorithmes</a:t>
            </a:r>
            <a:r>
              <a:rPr dirty="0"/>
              <a:t> </a:t>
            </a:r>
            <a:r>
              <a:rPr dirty="0" err="1"/>
              <a:t>avancés</a:t>
            </a: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 sz="1300"/>
          </a:p>
        </p:txBody>
      </p:sp>
      <p:sp>
        <p:nvSpPr>
          <p:cNvPr id="7" name="Rectangle 6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2365921"/>
            <a:ext cx="8686800" cy="210264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2365921"/>
            <a:ext cx="2692300" cy="210264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422350" y="236592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422350" y="2365921"/>
            <a:ext cx="3048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tmprjeu3kd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50" y="236592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2823121"/>
            <a:ext cx="2692300" cy="14003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>
                <a:solidFill>
                  <a:srgbClr val="616161"/>
                </a:solidFill>
                <a:latin typeface="Proxima Nova"/>
              </a:rPr>
              <a:t>Modèles supervisés et non supervisés</a:t>
            </a:r>
          </a:p>
          <a:p>
            <a:pPr algn="ctr">
              <a:spcAft>
                <a:spcPts val="1200"/>
              </a:spcAft>
            </a:pPr>
            <a:r>
              <a:rPr sz="1300">
                <a:solidFill>
                  <a:srgbClr val="616161"/>
                </a:solidFill>
                <a:latin typeface="Proxima Nova"/>
              </a:rPr>
              <a:t>Les participants apprendront à utiliser Scikit-learn pour développer des modèles capables de prédictions basées sur des données étiquetées et non étiquetées.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25701" y="2365921"/>
            <a:ext cx="2692449" cy="210264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4419451" y="236592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419451" y="2365921"/>
            <a:ext cx="3048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tmpie5fyuy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451" y="236592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01" y="2823121"/>
            <a:ext cx="2692449" cy="14003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>
                <a:solidFill>
                  <a:srgbClr val="616161"/>
                </a:solidFill>
                <a:latin typeface="Proxima Nova"/>
              </a:rPr>
              <a:t>Outils de Machine Learning à grande échelle</a:t>
            </a:r>
          </a:p>
          <a:p>
            <a:pPr algn="ctr">
              <a:spcAft>
                <a:spcPts val="1200"/>
              </a:spcAft>
            </a:pPr>
            <a:r>
              <a:rPr sz="1300">
                <a:solidFill>
                  <a:srgbClr val="616161"/>
                </a:solidFill>
                <a:latin typeface="Proxima Nova"/>
              </a:rPr>
              <a:t>L'intégration de frameworks comme Spark MLlib permettra de traiter efficacement des volumes massifs de données tout en optimisant les modèles.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22950" y="2365921"/>
            <a:ext cx="2692300" cy="210264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7416700" y="236592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416700" y="2365921"/>
            <a:ext cx="3048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tmpz5innep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700" y="2365920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22950" y="2823121"/>
            <a:ext cx="2692300" cy="14003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>
                <a:solidFill>
                  <a:srgbClr val="616161"/>
                </a:solidFill>
                <a:latin typeface="Proxima Nova"/>
              </a:rPr>
              <a:t>Optimisation et ajustement des hyperparamètres</a:t>
            </a:r>
          </a:p>
          <a:p>
            <a:pPr algn="ctr">
              <a:spcAft>
                <a:spcPts val="1200"/>
              </a:spcAft>
            </a:pPr>
            <a:r>
              <a:rPr sz="1300">
                <a:solidFill>
                  <a:srgbClr val="616161"/>
                </a:solidFill>
                <a:latin typeface="Proxima Nova"/>
              </a:rPr>
              <a:t>L'accent sera mis sur le réglage précis des hyperparamètres pour améliorer les performances des modèles prédictifs, garantissant ainsi leur efficacité.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0544231-AB64-5197-92B4-87EA7E21A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01" y="4547"/>
            <a:ext cx="1281706" cy="11651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dirty="0"/>
              <a:t>Bloc 4 – NLP &amp; Deep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311701" y="1367659"/>
            <a:ext cx="8520599" cy="642413"/>
          </a:xfrm>
        </p:spPr>
        <p:txBody>
          <a:bodyPr>
            <a:normAutofit/>
          </a:bodyPr>
          <a:lstStyle/>
          <a:p>
            <a:r>
              <a:rPr dirty="0"/>
              <a:t>Technologies </a:t>
            </a:r>
            <a:r>
              <a:rPr dirty="0" err="1"/>
              <a:t>avancées</a:t>
            </a:r>
            <a:r>
              <a:rPr dirty="0"/>
              <a:t> pour </a:t>
            </a:r>
            <a:r>
              <a:rPr dirty="0" err="1"/>
              <a:t>l'analyse</a:t>
            </a:r>
            <a:r>
              <a:rPr dirty="0"/>
              <a:t> des données </a:t>
            </a:r>
            <a:r>
              <a:rPr dirty="0" err="1"/>
              <a:t>textuelles</a:t>
            </a: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0" i="0">
                <a:solidFill>
                  <a:srgbClr val="616161"/>
                </a:solidFill>
                <a:latin typeface="Proxima Nova"/>
              </a:defRPr>
            </a:pPr>
            <a:endParaRPr sz="1200"/>
          </a:p>
        </p:txBody>
      </p:sp>
      <p:sp>
        <p:nvSpPr>
          <p:cNvPr id="7" name="Rectangle 6"/>
          <p:cNvSpPr/>
          <p:nvPr/>
        </p:nvSpPr>
        <p:spPr>
          <a:xfrm>
            <a:off x="228600" y="2365920"/>
            <a:ext cx="8686800" cy="2946648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1" y="2365920"/>
            <a:ext cx="4190999" cy="2946648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1" y="2365920"/>
            <a:ext cx="4190999" cy="318805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>
              <a:spcAft>
                <a:spcPts val="800"/>
              </a:spcAft>
              <a:buSzPct val="88888"/>
              <a:buFont typeface="Arial"/>
              <a:buChar char="•"/>
            </a:pPr>
            <a:r>
              <a:rPr sz="1200" b="1">
                <a:solidFill>
                  <a:srgbClr val="616161"/>
                </a:solidFill>
                <a:latin typeface="Proxima Nova"/>
              </a:rPr>
              <a:t>Traitement du langage naturel (NLP):</a:t>
            </a:r>
            <a:r>
              <a:rPr sz="1200">
                <a:solidFill>
                  <a:srgbClr val="616161"/>
                </a:solidFill>
                <a:latin typeface="Proxima Nova"/>
              </a:rPr>
              <a:t> Les étudiants apprendront à effectuer du prétraitement texte, y compris la vectorisation et le stemming, pour préparer les données textuelles pour l'analyse.</a:t>
            </a:r>
          </a:p>
          <a:p>
            <a:pPr marL="228600" lvl="1" indent="-91440">
              <a:spcBef>
                <a:spcPts val="1200"/>
              </a:spcBef>
              <a:buSzPct val="88888"/>
              <a:buFont typeface="Arial"/>
              <a:buChar char="•"/>
            </a:pPr>
            <a:r>
              <a:rPr sz="1200" b="1">
                <a:solidFill>
                  <a:srgbClr val="616161"/>
                </a:solidFill>
                <a:latin typeface="Proxima Nova"/>
              </a:rPr>
              <a:t>Approches de Deep Learning:</a:t>
            </a:r>
            <a:r>
              <a:rPr sz="1200">
                <a:solidFill>
                  <a:srgbClr val="616161"/>
                </a:solidFill>
                <a:latin typeface="Proxima Nova"/>
              </a:rPr>
              <a:t> Le bloc sera centré sur la mise en œuvre de modèles de deep learning avec TensorFlow, incluant des architectures comme MLP et CNN pour des analyses de données à haut niveau.</a:t>
            </a:r>
          </a:p>
          <a:p>
            <a:pPr marL="228600" lvl="1" indent="-91440">
              <a:spcBef>
                <a:spcPts val="1200"/>
              </a:spcBef>
              <a:buSzPct val="88888"/>
              <a:buFont typeface="Arial"/>
              <a:buChar char="•"/>
            </a:pPr>
            <a:r>
              <a:rPr sz="1200" b="1">
                <a:solidFill>
                  <a:srgbClr val="616161"/>
                </a:solidFill>
                <a:latin typeface="Proxima Nova"/>
              </a:rPr>
              <a:t>Etude de cas NLP : Analyse de sentiments:</a:t>
            </a:r>
            <a:r>
              <a:rPr sz="1200">
                <a:solidFill>
                  <a:srgbClr val="616161"/>
                </a:solidFill>
                <a:latin typeface="Proxima Nova"/>
              </a:rPr>
              <a:t> Les participants appliqueront leurs compétences en NLP à un projet réel, impliquant l'analyse de sentiments à partir de données textuelles pour tirer des conclusions pratiques.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1" y="2365920"/>
            <a:ext cx="4190999" cy="2946648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1" y="2365921"/>
            <a:ext cx="419099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tmpyxfl6p8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36592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1" y="480432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1" y="4804321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>
                <a:solidFill>
                  <a:srgbClr val="616161"/>
                </a:solidFill>
                <a:latin typeface="Proxima Nova"/>
              </a:rPr>
              <a:t>Photo by Henri L. on Unsplash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2A5EE43-F5BD-5CE8-169A-7BC1C73E8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01" y="4547"/>
            <a:ext cx="1281706" cy="11651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dirty="0"/>
              <a:t>Bloc 5 &amp; 6 – </a:t>
            </a:r>
            <a:r>
              <a:rPr dirty="0" err="1"/>
              <a:t>Déploiement</a:t>
            </a:r>
            <a:r>
              <a:rPr dirty="0"/>
              <a:t> &amp; </a:t>
            </a:r>
            <a:r>
              <a:rPr dirty="0" err="1"/>
              <a:t>Projet</a:t>
            </a:r>
            <a:r>
              <a:rPr dirty="0"/>
              <a:t> final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311701" y="1271788"/>
            <a:ext cx="8520599" cy="642413"/>
          </a:xfrm>
        </p:spPr>
        <p:txBody>
          <a:bodyPr>
            <a:normAutofit/>
          </a:bodyPr>
          <a:lstStyle/>
          <a:p>
            <a:r>
              <a:rPr dirty="0" err="1"/>
              <a:t>Consolider</a:t>
            </a:r>
            <a:r>
              <a:rPr dirty="0"/>
              <a:t> les </a:t>
            </a:r>
            <a:r>
              <a:rPr dirty="0" err="1"/>
              <a:t>compétences</a:t>
            </a:r>
            <a:r>
              <a:rPr dirty="0"/>
              <a:t> par </a:t>
            </a:r>
            <a:r>
              <a:rPr dirty="0" err="1"/>
              <a:t>l'application</a:t>
            </a:r>
            <a:r>
              <a:rPr dirty="0"/>
              <a:t> pratique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100" b="0" i="0">
                <a:solidFill>
                  <a:srgbClr val="616161"/>
                </a:solidFill>
                <a:latin typeface="Proxima Nova"/>
              </a:defRPr>
            </a:pPr>
            <a:endParaRPr sz="1100"/>
          </a:p>
        </p:txBody>
      </p:sp>
      <p:sp>
        <p:nvSpPr>
          <p:cNvPr id="7" name="Rectangle 6"/>
          <p:cNvSpPr/>
          <p:nvPr/>
        </p:nvSpPr>
        <p:spPr>
          <a:xfrm>
            <a:off x="228600" y="2365920"/>
            <a:ext cx="8686800" cy="304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1" y="2365920"/>
            <a:ext cx="4190999" cy="304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1" y="2365921"/>
            <a:ext cx="4190999" cy="3126497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>
              <a:spcAft>
                <a:spcPts val="800"/>
              </a:spcAft>
              <a:buSzPct val="83333"/>
              <a:buFont typeface="Arial"/>
              <a:buChar char="•"/>
            </a:pPr>
            <a:r>
              <a:rPr sz="1100" b="1">
                <a:solidFill>
                  <a:srgbClr val="616161"/>
                </a:solidFill>
                <a:latin typeface="Proxima Nova"/>
              </a:rPr>
              <a:t>Dockerisation des applications:</a:t>
            </a:r>
            <a:r>
              <a:rPr sz="1100">
                <a:solidFill>
                  <a:srgbClr val="616161"/>
                </a:solidFill>
                <a:latin typeface="Proxima Nova"/>
              </a:rPr>
              <a:t> Les connaissances acquises permettront aux étudiants de containeriser leurs applications à l'aide de Docker pour garantir une portabilité et une cohérence des environnements.</a:t>
            </a:r>
          </a:p>
          <a:p>
            <a:pPr marL="228600" lvl="1" indent="-91440">
              <a:spcBef>
                <a:spcPts val="1200"/>
              </a:spcBef>
              <a:buSzPct val="83333"/>
              <a:buFont typeface="Arial"/>
              <a:buChar char="•"/>
            </a:pPr>
            <a:r>
              <a:rPr sz="1100" b="1">
                <a:solidFill>
                  <a:srgbClr val="616161"/>
                </a:solidFill>
                <a:latin typeface="Proxima Nova"/>
              </a:rPr>
              <a:t>APIs avec Flask/FastAPI:</a:t>
            </a:r>
            <a:r>
              <a:rPr sz="1100">
                <a:solidFill>
                  <a:srgbClr val="616161"/>
                </a:solidFill>
                <a:latin typeface="Proxima Nova"/>
              </a:rPr>
              <a:t> Les apprenants créeront et déploieront des APIs à l'aide de Flask ou FastAPI, facilitant l'accès aux modèles via des interfaces web.</a:t>
            </a:r>
          </a:p>
          <a:p>
            <a:pPr marL="228600" lvl="1" indent="-91440">
              <a:spcBef>
                <a:spcPts val="1200"/>
              </a:spcBef>
              <a:buSzPct val="83333"/>
              <a:buFont typeface="Arial"/>
              <a:buChar char="•"/>
            </a:pPr>
            <a:r>
              <a:rPr sz="1100" b="1">
                <a:solidFill>
                  <a:srgbClr val="616161"/>
                </a:solidFill>
                <a:latin typeface="Proxima Nova"/>
              </a:rPr>
              <a:t>Suivi et versioning avec MLflow:</a:t>
            </a:r>
            <a:r>
              <a:rPr sz="1100">
                <a:solidFill>
                  <a:srgbClr val="616161"/>
                </a:solidFill>
                <a:latin typeface="Proxima Nova"/>
              </a:rPr>
              <a:t> Les étudiants découvriront comment utiliser MLflow pour le suivi des performances des modèles et la gestion des versions, essentiels en production.</a:t>
            </a:r>
          </a:p>
          <a:p>
            <a:pPr marL="228600" lvl="1" indent="-91440">
              <a:spcBef>
                <a:spcPts val="1200"/>
              </a:spcBef>
              <a:buSzPct val="83333"/>
              <a:buFont typeface="Arial"/>
              <a:buChar char="•"/>
            </a:pPr>
            <a:r>
              <a:rPr sz="1100" b="1">
                <a:solidFill>
                  <a:srgbClr val="616161"/>
                </a:solidFill>
                <a:latin typeface="Proxima Nova"/>
              </a:rPr>
              <a:t>Projet final : soutenance:</a:t>
            </a:r>
            <a:r>
              <a:rPr sz="1100">
                <a:solidFill>
                  <a:srgbClr val="616161"/>
                </a:solidFill>
                <a:latin typeface="Proxima Nova"/>
              </a:rPr>
              <a:t> Ces blocs culminent dans un projet scientifique où chaque étudiant présentera son travail devant un jury, démontrant ses compétences acquises.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1" y="2365920"/>
            <a:ext cx="4190999" cy="304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1" y="2365921"/>
            <a:ext cx="419099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tmpq95e5pt_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36592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1" y="480432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1" y="4804321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>
                <a:solidFill>
                  <a:srgbClr val="616161"/>
                </a:solidFill>
                <a:latin typeface="Proxima Nova"/>
              </a:rPr>
              <a:t>Photo by CHUTTERSNAP on Unsplash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CAEB9A-E130-0791-C27F-4E9A1730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01" y="4547"/>
            <a:ext cx="1281706" cy="11651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dirty="0"/>
              <a:t>Notre </a:t>
            </a:r>
            <a:r>
              <a:rPr dirty="0" err="1"/>
              <a:t>pédagogie</a:t>
            </a:r>
            <a:r>
              <a:rPr dirty="0"/>
              <a:t> active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311701" y="1369779"/>
            <a:ext cx="8520599" cy="642413"/>
          </a:xfrm>
        </p:spPr>
        <p:txBody>
          <a:bodyPr>
            <a:normAutofit/>
          </a:bodyPr>
          <a:lstStyle/>
          <a:p>
            <a:r>
              <a:rPr dirty="0"/>
              <a:t>Une </a:t>
            </a:r>
            <a:r>
              <a:rPr dirty="0" err="1"/>
              <a:t>approche</a:t>
            </a:r>
            <a:r>
              <a:rPr dirty="0"/>
              <a:t> </a:t>
            </a:r>
            <a:r>
              <a:rPr dirty="0" err="1"/>
              <a:t>intégrée</a:t>
            </a:r>
            <a:r>
              <a:rPr dirty="0"/>
              <a:t> pour </a:t>
            </a:r>
            <a:r>
              <a:rPr dirty="0" err="1"/>
              <a:t>l'apprentissage</a:t>
            </a: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236592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 b="0" i="0">
                <a:solidFill>
                  <a:srgbClr val="616161"/>
                </a:solidFill>
                <a:latin typeface="Proxima Nova"/>
              </a:defRPr>
            </a:pPr>
            <a:endParaRPr sz="1000"/>
          </a:p>
        </p:txBody>
      </p:sp>
      <p:sp>
        <p:nvSpPr>
          <p:cNvPr id="7" name="Rectangle 6"/>
          <p:cNvSpPr/>
          <p:nvPr/>
        </p:nvSpPr>
        <p:spPr>
          <a:xfrm>
            <a:off x="228600" y="2365920"/>
            <a:ext cx="8686800" cy="2801094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1" y="2365920"/>
            <a:ext cx="4190999" cy="2801094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1" y="2365920"/>
            <a:ext cx="4190999" cy="214161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>
              <a:spcAft>
                <a:spcPts val="800"/>
              </a:spcAft>
              <a:buSzPct val="77777"/>
              <a:buFont typeface="Arial"/>
              <a:buChar char="•"/>
            </a:pPr>
            <a:r>
              <a:rPr sz="1000" b="1" dirty="0">
                <a:solidFill>
                  <a:srgbClr val="616161"/>
                </a:solidFill>
                <a:latin typeface="Proxima Nova"/>
              </a:rPr>
              <a:t>Formation </a:t>
            </a:r>
            <a:r>
              <a:rPr sz="1000" b="1" dirty="0" err="1">
                <a:solidFill>
                  <a:srgbClr val="616161"/>
                </a:solidFill>
                <a:latin typeface="Proxima Nova"/>
              </a:rPr>
              <a:t>théorique</a:t>
            </a:r>
            <a:r>
              <a:rPr sz="1000" b="1" dirty="0">
                <a:solidFill>
                  <a:srgbClr val="616161"/>
                </a:solidFill>
                <a:latin typeface="Proxima Nova"/>
              </a:rPr>
              <a:t> et pratique: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Le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programme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est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construit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autour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de 4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jours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de formation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dédiée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,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dépassant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la simple exposition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théorique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et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favorisant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un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apprentissage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actif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.</a:t>
            </a:r>
          </a:p>
          <a:p>
            <a:pPr marL="228600" lvl="1" indent="-91440">
              <a:spcBef>
                <a:spcPts val="1200"/>
              </a:spcBef>
              <a:buSzPct val="77777"/>
              <a:buFont typeface="Arial"/>
              <a:buChar char="•"/>
            </a:pPr>
            <a:r>
              <a:rPr sz="1000" b="1" dirty="0" err="1">
                <a:solidFill>
                  <a:srgbClr val="616161"/>
                </a:solidFill>
                <a:latin typeface="Proxima Nova"/>
              </a:rPr>
              <a:t>Projet</a:t>
            </a:r>
            <a:r>
              <a:rPr sz="1000" b="1" dirty="0">
                <a:solidFill>
                  <a:srgbClr val="616161"/>
                </a:solidFill>
                <a:latin typeface="Proxima Nova"/>
              </a:rPr>
              <a:t> fil rouge: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Chaque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étudiant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sera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engagé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dans un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projet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fil rouge,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comptant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pour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une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demi-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journée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par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semaine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,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leur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permettant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d'appliquer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les notions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abordées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dans le cursus.</a:t>
            </a:r>
          </a:p>
          <a:p>
            <a:pPr marL="228600" lvl="1" indent="-91440">
              <a:spcBef>
                <a:spcPts val="1200"/>
              </a:spcBef>
              <a:buSzPct val="77777"/>
              <a:buFont typeface="Arial"/>
              <a:buChar char="•"/>
            </a:pPr>
            <a:r>
              <a:rPr sz="1000" b="1" dirty="0">
                <a:solidFill>
                  <a:srgbClr val="616161"/>
                </a:solidFill>
                <a:latin typeface="Proxima Nova"/>
              </a:rPr>
              <a:t>Alternance entre </a:t>
            </a:r>
            <a:r>
              <a:rPr sz="1000" b="1" dirty="0" err="1">
                <a:solidFill>
                  <a:srgbClr val="616161"/>
                </a:solidFill>
                <a:latin typeface="Proxima Nova"/>
              </a:rPr>
              <a:t>théorie</a:t>
            </a:r>
            <a:r>
              <a:rPr sz="1000" b="1" dirty="0">
                <a:solidFill>
                  <a:srgbClr val="616161"/>
                </a:solidFill>
                <a:latin typeface="Proxima Nova"/>
              </a:rPr>
              <a:t> et pratique: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Une alternance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soigneusement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conçue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assure que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chaque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principe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théorique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est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suivi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par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sa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mise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en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pratique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immédiate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,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solidifiant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ainsi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000" dirty="0" err="1">
                <a:solidFill>
                  <a:srgbClr val="616161"/>
                </a:solidFill>
                <a:latin typeface="Proxima Nova"/>
              </a:rPr>
              <a:t>l'apprentissage</a:t>
            </a:r>
            <a:r>
              <a:rPr sz="1000" dirty="0">
                <a:solidFill>
                  <a:srgbClr val="616161"/>
                </a:solidFill>
                <a:latin typeface="Proxima Nova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1" y="2365920"/>
            <a:ext cx="4190999" cy="2801094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1" y="2365921"/>
            <a:ext cx="419099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tmp3xfve5t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36592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1" y="480432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1" y="4804321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>
                <a:solidFill>
                  <a:srgbClr val="616161"/>
                </a:solidFill>
                <a:latin typeface="Proxima Nova"/>
              </a:rPr>
              <a:t>Photo by Amélie Mourichon on Unsplash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7F5092-5FA6-990C-D7AD-8D3F11F0B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01" y="4547"/>
            <a:ext cx="1281706" cy="11651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6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FF00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3DFD369A1AAC44894D14194C7688E9" ma:contentTypeVersion="0" ma:contentTypeDescription="Crée un document." ma:contentTypeScope="" ma:versionID="1500e8a536099330c6cec1b606462cb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f11e83d12cbdd0fcf0b62744a2ab94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FF73CE-B7B8-48BD-9FCB-54D1C8546A49}"/>
</file>

<file path=customXml/itemProps2.xml><?xml version="1.0" encoding="utf-8"?>
<ds:datastoreItem xmlns:ds="http://schemas.openxmlformats.org/officeDocument/2006/customXml" ds:itemID="{2AF3F627-1C9B-4300-AEC0-7AE3EADE0381}">
  <ds:schemaRefs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c6ee7ff-a3b0-4442-85d3-ec3e837b365f"/>
    <ds:schemaRef ds:uri="c2eb46e1-fe8d-4558-a216-1099ab0498f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FE617C0-8668-4B0F-9128-DD70E25466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8066</TotalTime>
  <Words>1400</Words>
  <Application>Microsoft Macintosh PowerPoint</Application>
  <PresentationFormat>Affichage à l'écran (4:3)</PresentationFormat>
  <Paragraphs>112</Paragraphs>
  <Slides>15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5" baseType="lpstr">
      <vt:lpstr>Arial</vt:lpstr>
      <vt:lpstr>Arial Narrow</vt:lpstr>
      <vt:lpstr>Arial Rounded MT Bold</vt:lpstr>
      <vt:lpstr>Calibri</vt:lpstr>
      <vt:lpstr>Courier New</vt:lpstr>
      <vt:lpstr>FNAC DemiBold</vt:lpstr>
      <vt:lpstr>Lucida Grande</vt:lpstr>
      <vt:lpstr>Proxima Nova</vt:lpstr>
      <vt:lpstr>Wingdings</vt:lpstr>
      <vt:lpstr>Thème Office</vt:lpstr>
      <vt:lpstr>Présentation PowerPoint</vt:lpstr>
      <vt:lpstr>Le métier et les missions</vt:lpstr>
      <vt:lpstr>Les débouchés</vt:lpstr>
      <vt:lpstr>Bloc 1 – Fondations</vt:lpstr>
      <vt:lpstr>Bloc 2 – Analyse de données</vt:lpstr>
      <vt:lpstr>Bloc 3 – Machine Learning</vt:lpstr>
      <vt:lpstr>Bloc 4 – NLP &amp; Deep Learning</vt:lpstr>
      <vt:lpstr>Bloc 5 &amp; 6 – Déploiement &amp; Projet final</vt:lpstr>
      <vt:lpstr>Notre pédagogie active</vt:lpstr>
      <vt:lpstr>Projet fil rouge</vt:lpstr>
      <vt:lpstr>Pré‑requis </vt:lpstr>
      <vt:lpstr>Modalités de passage</vt:lpstr>
      <vt:lpstr>Blocs 1 → 5 – Détails des évaluations</vt:lpstr>
      <vt:lpstr>Bloc 6 – Projet de bout en bout &amp; soutenance</vt:lpstr>
      <vt:lpstr>Jury, validation &amp; rattrapage</vt:lpstr>
    </vt:vector>
  </TitlesOfParts>
  <Company>m2i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Sandrine LANDON</dc:creator>
  <cp:lastModifiedBy>Ihab Abadi</cp:lastModifiedBy>
  <cp:revision>264</cp:revision>
  <dcterms:created xsi:type="dcterms:W3CDTF">2012-06-20T13:19:03Z</dcterms:created>
  <dcterms:modified xsi:type="dcterms:W3CDTF">2025-10-13T15:28:38Z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0x010100913DFD369A1AAC44894D14194C7688E9</vt:lpwstr>
  </property>
</Properties>
</file>